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handoutMasterIdLst>
    <p:handoutMasterId r:id="rId11"/>
  </p:handoutMasterIdLst>
  <p:sldIdLst>
    <p:sldId id="410" r:id="rId2"/>
    <p:sldId id="411" r:id="rId3"/>
    <p:sldId id="414" r:id="rId4"/>
    <p:sldId id="415" r:id="rId5"/>
    <p:sldId id="416" r:id="rId6"/>
    <p:sldId id="417" r:id="rId7"/>
    <p:sldId id="412" r:id="rId8"/>
    <p:sldId id="413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315C"/>
    <a:srgbClr val="77933C"/>
    <a:srgbClr val="003296"/>
    <a:srgbClr val="C39B6F"/>
    <a:srgbClr val="7B7635"/>
    <a:srgbClr val="A4510C"/>
    <a:srgbClr val="0044CC"/>
    <a:srgbClr val="080218"/>
    <a:srgbClr val="83AA06"/>
    <a:srgbClr val="A60A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68" autoAdjust="0"/>
    <p:restoredTop sz="94674" autoAdjust="0"/>
  </p:normalViewPr>
  <p:slideViewPr>
    <p:cSldViewPr>
      <p:cViewPr varScale="1">
        <p:scale>
          <a:sx n="109" d="100"/>
          <a:sy n="109" d="100"/>
        </p:scale>
        <p:origin x="178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1" d="100"/>
          <a:sy n="121" d="100"/>
        </p:scale>
        <p:origin x="-752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556F639-D120-45FE-993D-050372C1E9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7256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CA4D44F-DB0F-4ABC-A1A3-B080BB9257BC}" type="datetimeFigureOut">
              <a:rPr lang="en-US"/>
              <a:pPr>
                <a:defRPr/>
              </a:pPr>
              <a:t>9/5/2019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6426"/>
            <a:ext cx="560832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E5604AE-F173-4B68-A0D5-2979681173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305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311AC1-5B75-42A7-9587-AE948176491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8F1C35-4182-46A3-B9CC-79E9453FAB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0" y="6629400"/>
            <a:ext cx="9220200" cy="255970"/>
          </a:xfrm>
          <a:prstGeom prst="rect">
            <a:avLst/>
          </a:prstGeom>
          <a:solidFill>
            <a:srgbClr val="0631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304800" y="1386938"/>
            <a:ext cx="281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i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Helvetica Neue Light"/>
                <a:cs typeface="Helvetica Neue Light"/>
              </a:rPr>
              <a:t>      </a:t>
            </a:r>
            <a:endParaRPr lang="en-US" sz="1600" b="0" i="1" dirty="0">
              <a:solidFill>
                <a:schemeClr val="bg2">
                  <a:lumMod val="40000"/>
                  <a:lumOff val="60000"/>
                </a:schemeClr>
              </a:solidFill>
              <a:latin typeface="Helvetica Neue Light"/>
              <a:cs typeface="Helvetica Neue Light"/>
            </a:endParaRPr>
          </a:p>
        </p:txBody>
      </p:sp>
      <p:pic>
        <p:nvPicPr>
          <p:cNvPr id="5" name="Picture 4" descr="SCD.left.1line.2c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6022833"/>
            <a:ext cx="2721955" cy="454167"/>
          </a:xfrm>
          <a:prstGeom prst="rect">
            <a:avLst/>
          </a:prstGeom>
        </p:spPr>
      </p:pic>
      <p:sp>
        <p:nvSpPr>
          <p:cNvPr id="11" name="Text Placeholder 2"/>
          <p:cNvSpPr>
            <a:spLocks noGrp="1"/>
          </p:cNvSpPr>
          <p:nvPr>
            <p:ph idx="1" hasCustomPrompt="1"/>
          </p:nvPr>
        </p:nvSpPr>
        <p:spPr>
          <a:xfrm>
            <a:off x="914400" y="2438400"/>
            <a:ext cx="7315200" cy="299524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ctr">
              <a:buNone/>
              <a:defRPr sz="3200" b="1"/>
            </a:lvl1pPr>
          </a:lstStyle>
          <a:p>
            <a:pPr lvl="0"/>
            <a:r>
              <a:rPr lang="en-US" dirty="0" smtClean="0"/>
              <a:t>Text here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826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rgbClr val="06315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6629400"/>
            <a:ext cx="9220200" cy="255970"/>
          </a:xfrm>
          <a:prstGeom prst="rect">
            <a:avLst/>
          </a:prstGeom>
          <a:solidFill>
            <a:srgbClr val="0631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Picture 3" descr="SCD.left.1line.2c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6022833"/>
            <a:ext cx="2721955" cy="454167"/>
          </a:xfrm>
          <a:prstGeom prst="rect">
            <a:avLst/>
          </a:prstGeom>
        </p:spPr>
      </p:pic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914400" y="990600"/>
            <a:ext cx="7315200" cy="44196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ctr">
              <a:buNone/>
              <a:defRPr sz="3200" b="1"/>
            </a:lvl1pPr>
          </a:lstStyle>
          <a:p>
            <a:pPr lvl="0"/>
            <a:r>
              <a:rPr lang="en-US" dirty="0" smtClean="0"/>
              <a:t>Text here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914400"/>
            <a:ext cx="5943600" cy="56356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676401"/>
            <a:ext cx="7620000" cy="41148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D20EF94-C037-46C8-8EB9-545F2FE8B752}" type="datetimeFigureOut">
              <a:rPr lang="en-US" smtClean="0"/>
              <a:pPr>
                <a:defRPr/>
              </a:pPr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7AC0629-E892-4A38-92C6-2BDB44D353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609600" y="2743200"/>
            <a:ext cx="7924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dirty="0" smtClean="0"/>
              <a:t>Seattle Colleges FY1920 Operating Budget Review </a:t>
            </a:r>
          </a:p>
          <a:p>
            <a:pPr lvl="0" algn="ctr"/>
            <a:endParaRPr lang="en-US" sz="3600" dirty="0"/>
          </a:p>
          <a:p>
            <a:pPr lvl="0" algn="ctr"/>
            <a:r>
              <a:rPr lang="en-US" sz="2400" dirty="0" smtClean="0"/>
              <a:t>September 2019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762000"/>
            <a:ext cx="5312588" cy="58424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867400" y="1447800"/>
            <a:ext cx="2895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The Board approved the FY1920 Seattle Colleges operating budget at the June 2019 Board meeting. </a:t>
            </a:r>
          </a:p>
          <a:p>
            <a:endParaRPr lang="en-US" sz="1400" dirty="0"/>
          </a:p>
          <a:p>
            <a:r>
              <a:rPr lang="en-US" sz="1400" dirty="0" smtClean="0"/>
              <a:t>This update is provided to review the operating budget approved in June with adjustments made by colleges since that time.</a:t>
            </a:r>
          </a:p>
          <a:p>
            <a:endParaRPr lang="en-US" sz="1400" dirty="0"/>
          </a:p>
          <a:p>
            <a:r>
              <a:rPr lang="en-US" sz="1400" dirty="0" smtClean="0"/>
              <a:t>Total budgeted expenses approved in June were $155.4M.</a:t>
            </a:r>
          </a:p>
          <a:p>
            <a:endParaRPr lang="en-US" sz="1400" dirty="0"/>
          </a:p>
          <a:p>
            <a:r>
              <a:rPr lang="en-US" sz="1400" dirty="0" smtClean="0"/>
              <a:t>For this review, total budgeted expenses are $153.9M.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2744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838200"/>
            <a:ext cx="5491463" cy="584240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791200" y="1295400"/>
            <a:ext cx="32004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Seattle Central shows a larger share of allocation up $8.3M from last fiscal year. The new allocation model results in each college’s share of the State Board allocation reflected in College budgets with District expenses being allocated to colleges.</a:t>
            </a:r>
          </a:p>
          <a:p>
            <a:endParaRPr lang="en-US" sz="1400" dirty="0"/>
          </a:p>
          <a:p>
            <a:r>
              <a:rPr lang="en-US" sz="1400" dirty="0" smtClean="0"/>
              <a:t>Tuition and running start revenue is budgeted to be nearly even with last year’s actual tuition and international is budgeted down $1.1M from last year’s actual revenue.</a:t>
            </a:r>
          </a:p>
          <a:p>
            <a:endParaRPr lang="en-US" sz="1400" dirty="0"/>
          </a:p>
          <a:p>
            <a:r>
              <a:rPr lang="en-US" sz="1400" dirty="0" smtClean="0"/>
              <a:t>Budgeted Salaries and Benefits combined increase 7%.</a:t>
            </a:r>
          </a:p>
          <a:p>
            <a:endParaRPr lang="en-US" sz="1400" dirty="0"/>
          </a:p>
          <a:p>
            <a:r>
              <a:rPr lang="en-US" sz="1400" dirty="0" smtClean="0"/>
              <a:t>Other expenses are $4.3M higher than the previous year </a:t>
            </a:r>
            <a:r>
              <a:rPr lang="en-US" sz="1400" dirty="0" smtClean="0"/>
              <a:t>budget which </a:t>
            </a:r>
            <a:r>
              <a:rPr lang="en-US" sz="1400" dirty="0" smtClean="0"/>
              <a:t>include Central’s share of District Expenses.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5289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6377" y="762000"/>
            <a:ext cx="5634563" cy="584240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715000" y="1143000"/>
            <a:ext cx="337916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North Seattle College’s allocation increases $7M over last year. Tuition is budgeted to increase $451K over last year’s actuals and running start is budgeted to increase $652K over last year’s actuals. International revenue is budgeted to decrease by $323K from last year’s actuals. </a:t>
            </a:r>
          </a:p>
          <a:p>
            <a:endParaRPr lang="en-US" sz="1400" dirty="0"/>
          </a:p>
          <a:p>
            <a:r>
              <a:rPr lang="en-US" sz="1400" dirty="0" smtClean="0"/>
              <a:t>Salaries combined with benefits are budgeted to increase 3% over last year’s budget.</a:t>
            </a:r>
          </a:p>
          <a:p>
            <a:endParaRPr lang="en-US" sz="1400" dirty="0"/>
          </a:p>
          <a:p>
            <a:r>
              <a:rPr lang="en-US" sz="1400" dirty="0" smtClean="0"/>
              <a:t>Other expenses are $4.5M </a:t>
            </a:r>
            <a:r>
              <a:rPr lang="en-US" sz="1400" dirty="0" smtClean="0"/>
              <a:t>higher than last year’s budget and include </a:t>
            </a:r>
            <a:r>
              <a:rPr lang="en-US" sz="1400" dirty="0" smtClean="0"/>
              <a:t>District expenses.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3170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5" y="762000"/>
            <a:ext cx="5375194" cy="584240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791200" y="1371600"/>
            <a:ext cx="3048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South Seattle College’s allocation increases $6.7M from last year.</a:t>
            </a:r>
          </a:p>
          <a:p>
            <a:endParaRPr lang="en-US" sz="1400" dirty="0"/>
          </a:p>
          <a:p>
            <a:r>
              <a:rPr lang="en-US" sz="1400" dirty="0" smtClean="0"/>
              <a:t>Tuition is budgeted to decrease $687K from last year’s actuals, Running </a:t>
            </a:r>
            <a:r>
              <a:rPr lang="en-US" sz="1400" dirty="0"/>
              <a:t>S</a:t>
            </a:r>
            <a:r>
              <a:rPr lang="en-US" sz="1400" dirty="0" smtClean="0"/>
              <a:t>tart revenues are budgeted to be nearly even with last year’s revenue and international revenue is budgeted to decline by $1.5M over last year’s actuals.</a:t>
            </a:r>
          </a:p>
          <a:p>
            <a:endParaRPr lang="en-US" sz="1400" dirty="0"/>
          </a:p>
          <a:p>
            <a:r>
              <a:rPr lang="en-US" sz="1400" dirty="0" smtClean="0"/>
              <a:t>Salaries and benefits combined are budgeted to decrease 5% from last year’s budget. </a:t>
            </a:r>
          </a:p>
          <a:p>
            <a:endParaRPr lang="en-US" sz="1400" dirty="0"/>
          </a:p>
          <a:p>
            <a:r>
              <a:rPr lang="en-US" sz="1400" dirty="0" smtClean="0"/>
              <a:t>Other expenses are budgeted to increase by $</a:t>
            </a:r>
            <a:r>
              <a:rPr lang="en-US" sz="1400" dirty="0" smtClean="0"/>
              <a:t>5.2M over last year’s budget </a:t>
            </a:r>
            <a:r>
              <a:rPr lang="en-US" sz="1400" dirty="0" smtClean="0"/>
              <a:t>including District expenses.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370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6997"/>
            <a:ext cx="5029200" cy="583746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62600" y="1524000"/>
            <a:ext cx="3276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The new allocation model results in a transfer of most District expenses to colleges. Budgeted expenses show increases from prior years due to ASI efforts like moving IT related expense to District from colleges.</a:t>
            </a:r>
          </a:p>
          <a:p>
            <a:endParaRPr lang="en-US" sz="1400" dirty="0"/>
          </a:p>
          <a:p>
            <a:r>
              <a:rPr lang="en-US" sz="1400" dirty="0" smtClean="0"/>
              <a:t>Salaries and benefits budgeted at District increase $3.7M over last year’s budgeted expenses.</a:t>
            </a:r>
          </a:p>
          <a:p>
            <a:endParaRPr lang="en-US" sz="1400" dirty="0"/>
          </a:p>
          <a:p>
            <a:r>
              <a:rPr lang="en-US" sz="1400" dirty="0" smtClean="0"/>
              <a:t>Other expenses, prior to transfer of expenses to colleges, decrease by $</a:t>
            </a:r>
            <a:r>
              <a:rPr lang="en-US" sz="1400" dirty="0" smtClean="0"/>
              <a:t>146K over last year’s budget.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2844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565" y="1194622"/>
            <a:ext cx="7254869" cy="4468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75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90" y="914400"/>
            <a:ext cx="8877410" cy="4923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63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6867</TotalTime>
  <Words>399</Words>
  <Application>Microsoft Office PowerPoint</Application>
  <PresentationFormat>On-screen Show (4:3)</PresentationFormat>
  <Paragraphs>35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Seattle Community Colleges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Seattle Community College Email Replacement Planning</dc:title>
  <dc:creator>pcclark</dc:creator>
  <cp:lastModifiedBy>Strother, Jennifer</cp:lastModifiedBy>
  <cp:revision>723</cp:revision>
  <cp:lastPrinted>2014-04-30T20:35:28Z</cp:lastPrinted>
  <dcterms:created xsi:type="dcterms:W3CDTF">2009-06-08T15:49:14Z</dcterms:created>
  <dcterms:modified xsi:type="dcterms:W3CDTF">2019-09-05T19:17:17Z</dcterms:modified>
</cp:coreProperties>
</file>